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9" r:id="rId1"/>
  </p:sldMasterIdLst>
  <p:notesMasterIdLst>
    <p:notesMasterId r:id="rId20"/>
  </p:notesMasterIdLst>
  <p:handoutMasterIdLst>
    <p:handoutMasterId r:id="rId21"/>
  </p:handoutMasterIdLst>
  <p:sldIdLst>
    <p:sldId id="299" r:id="rId2"/>
    <p:sldId id="325" r:id="rId3"/>
    <p:sldId id="350" r:id="rId4"/>
    <p:sldId id="300" r:id="rId5"/>
    <p:sldId id="266" r:id="rId6"/>
    <p:sldId id="435" r:id="rId7"/>
    <p:sldId id="412" r:id="rId8"/>
    <p:sldId id="367" r:id="rId9"/>
    <p:sldId id="436" r:id="rId10"/>
    <p:sldId id="394" r:id="rId11"/>
    <p:sldId id="430" r:id="rId12"/>
    <p:sldId id="437" r:id="rId13"/>
    <p:sldId id="413" r:id="rId14"/>
    <p:sldId id="438" r:id="rId15"/>
    <p:sldId id="414" r:id="rId16"/>
    <p:sldId id="321" r:id="rId17"/>
    <p:sldId id="339" r:id="rId18"/>
    <p:sldId id="423"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homson" initials=""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FF9933"/>
    <a:srgbClr val="FFCC00"/>
    <a:srgbClr val="FFCC66"/>
    <a:srgbClr val="FFFF99"/>
    <a:srgbClr val="0099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110" autoAdjust="0"/>
    <p:restoredTop sz="94575" autoAdjust="0"/>
  </p:normalViewPr>
  <p:slideViewPr>
    <p:cSldViewPr>
      <p:cViewPr>
        <p:scale>
          <a:sx n="75" d="100"/>
          <a:sy n="75" d="100"/>
        </p:scale>
        <p:origin x="-492"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7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B2D429BD-1133-42FE-93F1-23729BF5E951}"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73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dirty="0"/>
          </a:p>
        </p:txBody>
      </p:sp>
      <p:sp>
        <p:nvSpPr>
          <p:cNvPr id="573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3CD0AB61-4F84-4EF4-A06E-CB18CE7E7D4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D0BFB547-E703-4BEB-9744-C3B15C6538EE}" type="slidenum">
              <a:rPr lang="en-US" smtClean="0"/>
              <a:pPr/>
              <a:t>1</a:t>
            </a:fld>
            <a:endParaRPr lang="en-US" dirty="0" smtClean="0"/>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a:ln/>
        </p:spPr>
      </p:sp>
      <p:sp>
        <p:nvSpPr>
          <p:cNvPr id="19458" name="Notes Placeholder 2"/>
          <p:cNvSpPr>
            <a:spLocks noGrp="1"/>
          </p:cNvSpPr>
          <p:nvPr>
            <p:ph type="body" idx="1"/>
          </p:nvPr>
        </p:nvSpPr>
        <p:spPr>
          <a:noFill/>
          <a:ln/>
        </p:spPr>
        <p:txBody>
          <a:bodyPr/>
          <a:lstStyle/>
          <a:p>
            <a:endParaRPr lang="en-US" dirty="0" smtClean="0"/>
          </a:p>
        </p:txBody>
      </p:sp>
      <p:sp>
        <p:nvSpPr>
          <p:cNvPr id="19459" name="Slide Number Placeholder 3"/>
          <p:cNvSpPr>
            <a:spLocks noGrp="1"/>
          </p:cNvSpPr>
          <p:nvPr>
            <p:ph type="sldNum" sz="quarter" idx="5"/>
          </p:nvPr>
        </p:nvSpPr>
        <p:spPr>
          <a:noFill/>
        </p:spPr>
        <p:txBody>
          <a:bodyPr/>
          <a:lstStyle/>
          <a:p>
            <a:fld id="{8F2F699D-837F-4A61-B534-54F56031EB4C}" type="slidenum">
              <a:rPr lang="en-US" smtClean="0"/>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10</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11</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13</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CD0AB61-4F84-4EF4-A06E-CB18CE7E7D47}" type="slidenum">
              <a:rPr lang="en-US" smtClean="0"/>
              <a:pPr>
                <a:defRPr/>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5867400" cy="6858000"/>
            <a:chOff x="0" y="0"/>
            <a:chExt cx="3696" cy="4320"/>
          </a:xfrm>
        </p:grpSpPr>
        <p:sp>
          <p:nvSpPr>
            <p:cNvPr id="5" name="Rectangle 3"/>
            <p:cNvSpPr>
              <a:spLocks noChangeArrowheads="1"/>
            </p:cNvSpPr>
            <p:nvPr/>
          </p:nvSpPr>
          <p:spPr bwMode="auto">
            <a:xfrm>
              <a:off x="0" y="0"/>
              <a:ext cx="2880" cy="4320"/>
            </a:xfrm>
            <a:prstGeom prst="rect">
              <a:avLst/>
            </a:prstGeom>
            <a:solidFill>
              <a:srgbClr val="339933"/>
            </a:solidFill>
            <a:ln w="9525">
              <a:noFill/>
              <a:miter lim="800000"/>
              <a:headEnd/>
              <a:tailEnd/>
            </a:ln>
          </p:spPr>
          <p:txBody>
            <a:bodyPr wrap="none" anchor="ctr"/>
            <a:lstStyle/>
            <a:p>
              <a:pPr algn="ctr">
                <a:defRPr/>
              </a:pPr>
              <a:endParaRPr kumimoji="1" lang="en-US" sz="2400" dirty="0">
                <a:latin typeface="Times New Roman" pitchFamily="18" charset="0"/>
              </a:endParaRPr>
            </a:p>
          </p:txBody>
        </p:sp>
        <p:sp>
          <p:nvSpPr>
            <p:cNvPr id="6"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pPr algn="ctr">
                <a:defRPr/>
              </a:pPr>
              <a:endParaRPr kumimoji="1" lang="en-US" sz="2400" dirty="0">
                <a:latin typeface="Times New Roman" pitchFamily="18" charset="0"/>
              </a:endParaRPr>
            </a:p>
          </p:txBody>
        </p:sp>
      </p:grpSp>
      <p:grpSp>
        <p:nvGrpSpPr>
          <p:cNvPr id="7" name="Group 5"/>
          <p:cNvGrpSpPr>
            <a:grpSpLocks/>
          </p:cNvGrpSpPr>
          <p:nvPr/>
        </p:nvGrpSpPr>
        <p:grpSpPr bwMode="auto">
          <a:xfrm>
            <a:off x="3632200" y="4889500"/>
            <a:ext cx="4876800" cy="319088"/>
            <a:chOff x="2288" y="3080"/>
            <a:chExt cx="3072" cy="201"/>
          </a:xfrm>
        </p:grpSpPr>
        <p:sp>
          <p:nvSpPr>
            <p:cNvPr id="8"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9"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sp>
        <p:nvSpPr>
          <p:cNvPr id="70664"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n-US"/>
              <a:t>Click to edit Master subtitle style</a:t>
            </a:r>
          </a:p>
        </p:txBody>
      </p:sp>
      <p:sp>
        <p:nvSpPr>
          <p:cNvPr id="70668"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n-US"/>
              <a:t>Click to edit Master title style</a:t>
            </a:r>
          </a:p>
        </p:txBody>
      </p:sp>
      <p:pic>
        <p:nvPicPr>
          <p:cNvPr id="1026" name="Picture 2"/>
          <p:cNvPicPr>
            <a:picLocks noChangeAspect="1" noChangeArrowheads="1"/>
          </p:cNvPicPr>
          <p:nvPr userDrawn="1"/>
        </p:nvPicPr>
        <p:blipFill>
          <a:blip r:embed="rId2" cstate="print"/>
          <a:srcRect/>
          <a:stretch>
            <a:fillRect/>
          </a:stretch>
        </p:blipFill>
        <p:spPr bwMode="auto">
          <a:xfrm>
            <a:off x="0" y="0"/>
            <a:ext cx="533400" cy="6858000"/>
          </a:xfrm>
          <a:prstGeom prst="rect">
            <a:avLst/>
          </a:prstGeom>
          <a:noFill/>
          <a:ln w="9525">
            <a:noFill/>
            <a:miter lim="800000"/>
            <a:headEnd/>
            <a:tailEnd/>
          </a:ln>
          <a:effectLst/>
        </p:spPr>
      </p:pic>
      <p:sp>
        <p:nvSpPr>
          <p:cNvPr id="10" name="Rectangle 11"/>
          <p:cNvSpPr>
            <a:spLocks noGrp="1" noChangeArrowheads="1"/>
          </p:cNvSpPr>
          <p:nvPr>
            <p:ph type="sldNum" sz="quarter" idx="10"/>
          </p:nvPr>
        </p:nvSpPr>
        <p:spPr>
          <a:xfrm>
            <a:off x="76200" y="6248400"/>
            <a:ext cx="587375" cy="488950"/>
          </a:xfrm>
        </p:spPr>
        <p:txBody>
          <a:bodyPr anchorCtr="0"/>
          <a:lstStyle>
            <a:lvl1pPr>
              <a:defRPr/>
            </a:lvl1pPr>
          </a:lstStyle>
          <a:p>
            <a:pPr>
              <a:defRPr/>
            </a:pPr>
            <a:fld id="{4B6C512A-4FF9-4409-89D4-BD2BA896FF9A}"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2F78292F-5660-4066-94DC-8461C13AFFDB}" type="slidenum">
              <a:rPr lang="en-US"/>
              <a:pPr>
                <a:defRPr/>
              </a:pPr>
              <a:t>‹#›</a:t>
            </a:fld>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B35409E9-5D2F-4E81-8081-C3E40BA0D253}" type="slidenum">
              <a:rPr lang="en-US"/>
              <a:pPr>
                <a:defRPr/>
              </a:pPr>
              <a:t>‹#›</a:t>
            </a:fld>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3"/>
          <p:cNvSpPr>
            <a:spLocks noGrp="1" noChangeArrowheads="1"/>
          </p:cNvSpPr>
          <p:nvPr>
            <p:ph type="sldNum" sz="quarter" idx="10"/>
          </p:nvPr>
        </p:nvSpPr>
        <p:spPr>
          <a:ln/>
        </p:spPr>
        <p:txBody>
          <a:bodyPr/>
          <a:lstStyle>
            <a:lvl1pPr>
              <a:defRPr/>
            </a:lvl1pPr>
          </a:lstStyle>
          <a:p>
            <a:pPr>
              <a:defRPr/>
            </a:pPr>
            <a:fld id="{F0A8BF58-7975-44C6-A4CC-482CE335F725}" type="slidenum">
              <a:rPr lang="en-US"/>
              <a:pPr>
                <a:defRPr/>
              </a:pPr>
              <a:t>‹#›</a:t>
            </a:fld>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sldNum" sz="quarter" idx="10"/>
          </p:nvPr>
        </p:nvSpPr>
        <p:spPr>
          <a:ln/>
        </p:spPr>
        <p:txBody>
          <a:bodyPr/>
          <a:lstStyle>
            <a:lvl1pPr>
              <a:defRPr/>
            </a:lvl1pPr>
          </a:lstStyle>
          <a:p>
            <a:pPr>
              <a:defRPr/>
            </a:pPr>
            <a:fld id="{169357B5-0756-4F1C-8CE0-A38FD7FF2699}"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sldNum" sz="quarter" idx="10"/>
          </p:nvPr>
        </p:nvSpPr>
        <p:spPr>
          <a:ln/>
        </p:spPr>
        <p:txBody>
          <a:bodyPr/>
          <a:lstStyle>
            <a:lvl1pPr>
              <a:defRPr/>
            </a:lvl1pPr>
          </a:lstStyle>
          <a:p>
            <a:pPr>
              <a:defRPr/>
            </a:pPr>
            <a:fld id="{C8C2D2E8-7562-41BB-8E9A-3C48F42FD35E}" type="slidenum">
              <a:rPr lang="en-US"/>
              <a:pPr>
                <a:defRPr/>
              </a:pPr>
              <a:t>‹#›</a:t>
            </a:fld>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sldNum" sz="quarter" idx="10"/>
          </p:nvPr>
        </p:nvSpPr>
        <p:spPr>
          <a:ln/>
        </p:spPr>
        <p:txBody>
          <a:bodyPr/>
          <a:lstStyle>
            <a:lvl1pPr>
              <a:defRPr/>
            </a:lvl1pPr>
          </a:lstStyle>
          <a:p>
            <a:pPr>
              <a:defRPr/>
            </a:pPr>
            <a:fld id="{0B6EBBC7-2F9B-4A77-B360-D7E7E2C5C221}" type="slidenum">
              <a:rPr lang="en-US"/>
              <a:pPr>
                <a:defRPr/>
              </a:pPr>
              <a:t>‹#›</a:t>
            </a:fld>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sldNum" sz="quarter" idx="10"/>
          </p:nvPr>
        </p:nvSpPr>
        <p:spPr>
          <a:ln/>
        </p:spPr>
        <p:txBody>
          <a:bodyPr/>
          <a:lstStyle>
            <a:lvl1pPr>
              <a:defRPr/>
            </a:lvl1pPr>
          </a:lstStyle>
          <a:p>
            <a:pPr>
              <a:defRPr/>
            </a:pPr>
            <a:fld id="{4C05B63C-D157-4F5A-858D-9224C3AEDD13}" type="slidenum">
              <a:rPr lang="en-US"/>
              <a:pPr>
                <a:defRPr/>
              </a:pPr>
              <a:t>‹#›</a:t>
            </a:fld>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sldNum" sz="quarter" idx="10"/>
          </p:nvPr>
        </p:nvSpPr>
        <p:spPr>
          <a:ln/>
        </p:spPr>
        <p:txBody>
          <a:bodyPr/>
          <a:lstStyle>
            <a:lvl1pPr>
              <a:defRPr/>
            </a:lvl1pPr>
          </a:lstStyle>
          <a:p>
            <a:pPr>
              <a:defRPr/>
            </a:pPr>
            <a:fld id="{DA2523DE-DCFD-4422-A8A5-8EBB08FF8F12}" type="slidenum">
              <a:rPr lang="en-US"/>
              <a:pPr>
                <a:defRPr/>
              </a:pPr>
              <a:t>‹#›</a:t>
            </a:fld>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2" name="Group 2"/>
          <p:cNvGrpSpPr>
            <a:grpSpLocks/>
          </p:cNvGrpSpPr>
          <p:nvPr userDrawn="1"/>
        </p:nvGrpSpPr>
        <p:grpSpPr bwMode="auto">
          <a:xfrm>
            <a:off x="0" y="0"/>
            <a:ext cx="7620000" cy="6858000"/>
            <a:chOff x="0" y="0"/>
            <a:chExt cx="4800" cy="4320"/>
          </a:xfrm>
        </p:grpSpPr>
        <p:grpSp>
          <p:nvGrpSpPr>
            <p:cNvPr id="3" name="Group 3"/>
            <p:cNvGrpSpPr>
              <a:grpSpLocks/>
            </p:cNvGrpSpPr>
            <p:nvPr userDrawn="1"/>
          </p:nvGrpSpPr>
          <p:grpSpPr bwMode="auto">
            <a:xfrm>
              <a:off x="0" y="0"/>
              <a:ext cx="2016" cy="4320"/>
              <a:chOff x="0" y="0"/>
              <a:chExt cx="2016" cy="4320"/>
            </a:xfrm>
          </p:grpSpPr>
          <p:sp>
            <p:nvSpPr>
              <p:cNvPr id="7"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8"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4" name="Group 6"/>
            <p:cNvGrpSpPr>
              <a:grpSpLocks/>
            </p:cNvGrpSpPr>
            <p:nvPr/>
          </p:nvGrpSpPr>
          <p:grpSpPr bwMode="auto">
            <a:xfrm>
              <a:off x="144" y="1248"/>
              <a:ext cx="4656" cy="201"/>
              <a:chOff x="144" y="1248"/>
              <a:chExt cx="4656" cy="201"/>
            </a:xfrm>
          </p:grpSpPr>
          <p:sp>
            <p:nvSpPr>
              <p:cNvPr id="5"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9" name="Text Box 21"/>
          <p:cNvSpPr txBox="1">
            <a:spLocks noChangeArrowheads="1"/>
          </p:cNvSpPr>
          <p:nvPr userDrawn="1"/>
        </p:nvSpPr>
        <p:spPr bwMode="auto">
          <a:xfrm>
            <a:off x="-3175" y="3276600"/>
            <a:ext cx="492125"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dirty="0"/>
              <a:t>Lesson 1</a:t>
            </a:r>
          </a:p>
        </p:txBody>
      </p:sp>
      <p:sp>
        <p:nvSpPr>
          <p:cNvPr id="10" name="Footer Placeholder 3"/>
          <p:cNvSpPr txBox="1">
            <a:spLocks/>
          </p:cNvSpPr>
          <p:nvPr userDrawn="1"/>
        </p:nvSpPr>
        <p:spPr bwMode="auto">
          <a:xfrm>
            <a:off x="1676400" y="6230938"/>
            <a:ext cx="7164388" cy="474662"/>
          </a:xfrm>
          <a:prstGeom prst="rect">
            <a:avLst/>
          </a:prstGeom>
          <a:noFill/>
          <a:ln w="9525">
            <a:noFill/>
            <a:miter lim="800000"/>
            <a:headEnd/>
            <a:tailEnd/>
          </a:ln>
          <a:effectLst/>
        </p:spPr>
        <p:txBody>
          <a:bodyPr anchor="b"/>
          <a:lstStyle/>
          <a:p>
            <a:pPr algn="r">
              <a:defRPr/>
            </a:pPr>
            <a:r>
              <a:rPr lang="en-US" b="1" dirty="0">
                <a:latin typeface="Arial" pitchFamily="34" charset="0"/>
              </a:rPr>
              <a:t>CLB: MS Office 2007 Companion</a:t>
            </a:r>
          </a:p>
        </p:txBody>
      </p:sp>
      <p:sp>
        <p:nvSpPr>
          <p:cNvPr id="11" name="Text Box 14"/>
          <p:cNvSpPr txBox="1">
            <a:spLocks noChangeArrowheads="1"/>
          </p:cNvSpPr>
          <p:nvPr userDrawn="1"/>
        </p:nvSpPr>
        <p:spPr bwMode="auto">
          <a:xfrm>
            <a:off x="914400" y="6400800"/>
            <a:ext cx="3886200" cy="366713"/>
          </a:xfrm>
          <a:prstGeom prst="rect">
            <a:avLst/>
          </a:prstGeom>
          <a:noFill/>
          <a:ln w="9525">
            <a:noFill/>
            <a:miter lim="800000"/>
            <a:headEnd/>
            <a:tailEnd/>
          </a:ln>
          <a:effectLst/>
        </p:spPr>
        <p:txBody>
          <a:bodyPr>
            <a:spAutoFit/>
          </a:bodyPr>
          <a:lstStyle/>
          <a:p>
            <a:pPr eaLnBrk="0" hangingPunct="0">
              <a:spcBef>
                <a:spcPct val="50000"/>
              </a:spcBef>
              <a:defRPr/>
            </a:pPr>
            <a:r>
              <a:rPr lang="en-US" b="1" dirty="0">
                <a:latin typeface="Arial" pitchFamily="34" charset="0"/>
              </a:rPr>
              <a:t>Campbell</a:t>
            </a:r>
          </a:p>
        </p:txBody>
      </p:sp>
      <p:sp>
        <p:nvSpPr>
          <p:cNvPr id="12" name="Slide Number Placeholder 3"/>
          <p:cNvSpPr>
            <a:spLocks noGrp="1"/>
          </p:cNvSpPr>
          <p:nvPr>
            <p:ph type="sldNum" sz="quarter" idx="10"/>
          </p:nvPr>
        </p:nvSpPr>
        <p:spPr/>
        <p:txBody>
          <a:bodyPr/>
          <a:lstStyle>
            <a:lvl1pPr>
              <a:defRPr/>
            </a:lvl1pPr>
          </a:lstStyle>
          <a:p>
            <a:pPr>
              <a:defRPr/>
            </a:pPr>
            <a:fld id="{656DA629-524D-4295-9D5C-D74AF03A12D8}"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85BF5104-BB51-498E-AC05-D5305DC00A1F}" type="slidenum">
              <a:rPr lang="en-US"/>
              <a:pPr>
                <a:defRPr/>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sldNum" sz="quarter" idx="10"/>
          </p:nvPr>
        </p:nvSpPr>
        <p:spPr>
          <a:ln/>
        </p:spPr>
        <p:txBody>
          <a:bodyPr/>
          <a:lstStyle>
            <a:lvl1pPr>
              <a:defRPr/>
            </a:lvl1pPr>
          </a:lstStyle>
          <a:p>
            <a:pPr>
              <a:defRPr/>
            </a:pPr>
            <a:fld id="{CC99D123-D2E2-440F-A703-111A7DAB7127}" type="slidenum">
              <a:rPr lang="en-US"/>
              <a:pPr>
                <a:defRPr/>
              </a:pPr>
              <a:t>‹#›</a:t>
            </a:fld>
            <a:endParaRPr lang="en-US"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userDrawn="1"/>
        </p:nvGrpSpPr>
        <p:grpSpPr bwMode="auto">
          <a:xfrm>
            <a:off x="0" y="0"/>
            <a:ext cx="7620000" cy="6858000"/>
            <a:chOff x="0" y="0"/>
            <a:chExt cx="4800" cy="4320"/>
          </a:xfrm>
        </p:grpSpPr>
        <p:grpSp>
          <p:nvGrpSpPr>
            <p:cNvPr id="1033" name="Group 3"/>
            <p:cNvGrpSpPr>
              <a:grpSpLocks/>
            </p:cNvGrpSpPr>
            <p:nvPr userDrawn="1"/>
          </p:nvGrpSpPr>
          <p:grpSpPr bwMode="auto">
            <a:xfrm>
              <a:off x="0" y="0"/>
              <a:ext cx="2016" cy="4320"/>
              <a:chOff x="0" y="0"/>
              <a:chExt cx="2016" cy="4320"/>
            </a:xfrm>
          </p:grpSpPr>
          <p:sp>
            <p:nvSpPr>
              <p:cNvPr id="69636" name="Rectangle 4"/>
              <p:cNvSpPr>
                <a:spLocks noChangeArrowheads="1"/>
              </p:cNvSpPr>
              <p:nvPr userDrawn="1"/>
            </p:nvSpPr>
            <p:spPr bwMode="auto">
              <a:xfrm>
                <a:off x="0" y="0"/>
                <a:ext cx="480" cy="4320"/>
              </a:xfrm>
              <a:prstGeom prst="rect">
                <a:avLst/>
              </a:prstGeom>
              <a:solidFill>
                <a:schemeClr val="accent2"/>
              </a:solidFill>
              <a:ln w="9525">
                <a:noFill/>
                <a:miter lim="800000"/>
                <a:headEnd/>
                <a:tailEnd/>
              </a:ln>
              <a:effectLst/>
            </p:spPr>
            <p:txBody>
              <a:bodyPr wrap="none" anchor="ctr"/>
              <a:lstStyle/>
              <a:p>
                <a:pPr eaLnBrk="0" hangingPunct="0">
                  <a:defRPr/>
                </a:pPr>
                <a:endParaRPr lang="en-US" dirty="0"/>
              </a:p>
            </p:txBody>
          </p:sp>
          <p:sp>
            <p:nvSpPr>
              <p:cNvPr id="69637"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chemeClr val="accent2"/>
              </a:solidFill>
              <a:ln w="9525" cap="flat" cmpd="sng">
                <a:noFill/>
                <a:prstDash val="solid"/>
                <a:miter lim="800000"/>
                <a:headEnd type="none" w="med" len="med"/>
                <a:tailEnd type="none" w="med" len="med"/>
              </a:ln>
              <a:effectLst/>
            </p:spPr>
            <p:txBody>
              <a:bodyPr wrap="none"/>
              <a:lstStyle/>
              <a:p>
                <a:pPr eaLnBrk="0" hangingPunct="0">
                  <a:defRPr/>
                </a:pPr>
                <a:endParaRPr lang="en-US" dirty="0"/>
              </a:p>
            </p:txBody>
          </p:sp>
        </p:grpSp>
        <p:grpSp>
          <p:nvGrpSpPr>
            <p:cNvPr id="1034" name="Group 6"/>
            <p:cNvGrpSpPr>
              <a:grpSpLocks/>
            </p:cNvGrpSpPr>
            <p:nvPr/>
          </p:nvGrpSpPr>
          <p:grpSpPr bwMode="auto">
            <a:xfrm>
              <a:off x="144" y="1248"/>
              <a:ext cx="4656" cy="201"/>
              <a:chOff x="144" y="1248"/>
              <a:chExt cx="4656" cy="201"/>
            </a:xfrm>
          </p:grpSpPr>
          <p:sp>
            <p:nvSpPr>
              <p:cNvPr id="69639" name="AutoShape 7"/>
              <p:cNvSpPr>
                <a:spLocks noChangeArrowheads="1"/>
              </p:cNvSpPr>
              <p:nvPr/>
            </p:nvSpPr>
            <p:spPr bwMode="auto">
              <a:xfrm>
                <a:off x="384" y="1248"/>
                <a:ext cx="4416" cy="200"/>
              </a:xfrm>
              <a:prstGeom prst="roundRect">
                <a:avLst>
                  <a:gd name="adj" fmla="val 0"/>
                </a:avLst>
              </a:prstGeom>
              <a:solidFill>
                <a:schemeClr val="hlink"/>
              </a:solidFill>
              <a:ln w="9525">
                <a:noFill/>
                <a:round/>
                <a:headEnd/>
                <a:tailEnd/>
              </a:ln>
              <a:effectLst/>
            </p:spPr>
            <p:txBody>
              <a:bodyPr wrap="none" anchor="ctr"/>
              <a:lstStyle/>
              <a:p>
                <a:pPr eaLnBrk="0" hangingPunct="0">
                  <a:defRPr/>
                </a:pPr>
                <a:endParaRPr lang="en-US" dirty="0"/>
              </a:p>
            </p:txBody>
          </p:sp>
          <p:sp>
            <p:nvSpPr>
              <p:cNvPr id="69640" name="AutoShape 8"/>
              <p:cNvSpPr>
                <a:spLocks noChangeArrowheads="1"/>
              </p:cNvSpPr>
              <p:nvPr/>
            </p:nvSpPr>
            <p:spPr bwMode="auto">
              <a:xfrm flipH="1">
                <a:off x="144" y="1248"/>
                <a:ext cx="248" cy="201"/>
              </a:xfrm>
              <a:prstGeom prst="flowChartDelay">
                <a:avLst/>
              </a:prstGeom>
              <a:solidFill>
                <a:schemeClr val="hlink"/>
              </a:solidFill>
              <a:ln w="9525">
                <a:noFill/>
                <a:miter lim="800000"/>
                <a:headEnd/>
                <a:tailEnd/>
              </a:ln>
              <a:effectLst/>
            </p:spPr>
            <p:txBody>
              <a:bodyPr wrap="none" anchor="ctr"/>
              <a:lstStyle/>
              <a:p>
                <a:pPr eaLnBrk="0" hangingPunct="0">
                  <a:defRPr/>
                </a:pPr>
                <a:endParaRPr lang="en-US" dirty="0"/>
              </a:p>
            </p:txBody>
          </p:sp>
        </p:grpSp>
      </p:grpSp>
      <p:sp>
        <p:nvSpPr>
          <p:cNvPr id="1027"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9653" name="Text Box 21"/>
          <p:cNvSpPr txBox="1">
            <a:spLocks noChangeArrowheads="1"/>
          </p:cNvSpPr>
          <p:nvPr userDrawn="1"/>
        </p:nvSpPr>
        <p:spPr bwMode="auto">
          <a:xfrm>
            <a:off x="152447" y="2895600"/>
            <a:ext cx="492443" cy="2667000"/>
          </a:xfrm>
          <a:prstGeom prst="rect">
            <a:avLst/>
          </a:prstGeom>
          <a:noFill/>
          <a:ln w="9525">
            <a:noFill/>
            <a:miter lim="800000"/>
            <a:headEnd/>
            <a:tailEnd/>
          </a:ln>
          <a:effectLst/>
        </p:spPr>
        <p:txBody>
          <a:bodyPr rot="10800000" vert="eaVert">
            <a:spAutoFit/>
          </a:bodyPr>
          <a:lstStyle/>
          <a:p>
            <a:pPr eaLnBrk="0" hangingPunct="0">
              <a:spcBef>
                <a:spcPct val="50000"/>
              </a:spcBef>
              <a:defRPr/>
            </a:pPr>
            <a:r>
              <a:rPr lang="en-US" sz="2000" b="1" baseline="0" dirty="0" smtClean="0"/>
              <a:t>Excel </a:t>
            </a:r>
            <a:r>
              <a:rPr lang="en-US" sz="2000" b="1" dirty="0" smtClean="0"/>
              <a:t>Lesson </a:t>
            </a:r>
            <a:r>
              <a:rPr lang="en-US" sz="2000" b="1" dirty="0" smtClean="0"/>
              <a:t>7</a:t>
            </a:r>
            <a:endParaRPr lang="en-US" sz="2000" b="1" dirty="0"/>
          </a:p>
        </p:txBody>
      </p:sp>
      <p:sp>
        <p:nvSpPr>
          <p:cNvPr id="1039" name="Text Box 15"/>
          <p:cNvSpPr txBox="1">
            <a:spLocks noChangeArrowheads="1"/>
          </p:cNvSpPr>
          <p:nvPr userDrawn="1"/>
        </p:nvSpPr>
        <p:spPr bwMode="auto">
          <a:xfrm>
            <a:off x="838200" y="6324600"/>
            <a:ext cx="3048000" cy="400110"/>
          </a:xfrm>
          <a:prstGeom prst="rect">
            <a:avLst/>
          </a:prstGeom>
          <a:noFill/>
          <a:ln w="9525">
            <a:noFill/>
            <a:miter lim="800000"/>
            <a:headEnd/>
            <a:tailEnd/>
          </a:ln>
          <a:effectLst/>
        </p:spPr>
        <p:txBody>
          <a:bodyPr wrap="square">
            <a:spAutoFit/>
          </a:bodyPr>
          <a:lstStyle/>
          <a:p>
            <a:pPr eaLnBrk="0" hangingPunct="0">
              <a:spcBef>
                <a:spcPct val="50000"/>
              </a:spcBef>
              <a:defRPr/>
            </a:pPr>
            <a:r>
              <a:rPr lang="en-US" sz="2000" b="1" dirty="0" smtClean="0"/>
              <a:t>Pasewark &amp; Pasewark</a:t>
            </a:r>
            <a:endParaRPr lang="en-US" sz="2000" b="1" dirty="0"/>
          </a:p>
        </p:txBody>
      </p:sp>
      <p:sp>
        <p:nvSpPr>
          <p:cNvPr id="1040" name="Text Box 16"/>
          <p:cNvSpPr txBox="1">
            <a:spLocks noChangeArrowheads="1"/>
          </p:cNvSpPr>
          <p:nvPr userDrawn="1"/>
        </p:nvSpPr>
        <p:spPr bwMode="auto">
          <a:xfrm>
            <a:off x="4724400" y="6324600"/>
            <a:ext cx="4267200" cy="369332"/>
          </a:xfrm>
          <a:prstGeom prst="rect">
            <a:avLst/>
          </a:prstGeom>
          <a:noFill/>
          <a:ln w="9525">
            <a:noFill/>
            <a:miter lim="800000"/>
            <a:headEnd/>
            <a:tailEnd/>
          </a:ln>
          <a:effectLst/>
        </p:spPr>
        <p:txBody>
          <a:bodyPr>
            <a:spAutoFit/>
          </a:bodyPr>
          <a:lstStyle/>
          <a:p>
            <a:pPr algn="r" eaLnBrk="0" hangingPunct="0">
              <a:spcBef>
                <a:spcPct val="50000"/>
              </a:spcBef>
              <a:defRPr/>
            </a:pPr>
            <a:r>
              <a:rPr lang="en-US" sz="1800" b="1" kern="1200" dirty="0" smtClean="0">
                <a:solidFill>
                  <a:schemeClr val="tx1"/>
                </a:solidFill>
                <a:latin typeface="Arial" charset="0"/>
                <a:ea typeface="+mn-ea"/>
                <a:cs typeface="+mn-cs"/>
              </a:rPr>
              <a:t>Microsoft Office 2010 Introductory </a:t>
            </a:r>
            <a:endParaRPr lang="en-US" sz="2000" b="1" dirty="0"/>
          </a:p>
        </p:txBody>
      </p:sp>
      <p:pic>
        <p:nvPicPr>
          <p:cNvPr id="15" name="Picture 2"/>
          <p:cNvPicPr>
            <a:picLocks noChangeAspect="1" noChangeArrowheads="1"/>
          </p:cNvPicPr>
          <p:nvPr userDrawn="1"/>
        </p:nvPicPr>
        <p:blipFill>
          <a:blip r:embed="rId14" cstate="print"/>
          <a:srcRect/>
          <a:stretch>
            <a:fillRect/>
          </a:stretch>
        </p:blipFill>
        <p:spPr bwMode="auto">
          <a:xfrm>
            <a:off x="0" y="0"/>
            <a:ext cx="152400" cy="6858000"/>
          </a:xfrm>
          <a:prstGeom prst="rect">
            <a:avLst/>
          </a:prstGeom>
          <a:noFill/>
          <a:ln w="9525">
            <a:noFill/>
            <a:miter lim="800000"/>
            <a:headEnd/>
            <a:tailEnd/>
          </a:ln>
          <a:effectLst/>
        </p:spPr>
      </p:pic>
      <p:sp>
        <p:nvSpPr>
          <p:cNvPr id="69645"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eaLnBrk="1" hangingPunct="1">
              <a:defRPr sz="2600" b="1">
                <a:solidFill>
                  <a:schemeClr val="bg1"/>
                </a:solidFill>
                <a:latin typeface="Arial" charset="0"/>
              </a:defRPr>
            </a:lvl1pPr>
          </a:lstStyle>
          <a:p>
            <a:pPr>
              <a:defRPr/>
            </a:pPr>
            <a:fld id="{887C4785-737E-47A6-A3E0-BD606DACAF1D}"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2" r:id="rId1"/>
    <p:sldLayoutId id="2147483681" r:id="rId2"/>
    <p:sldLayoutId id="2147483680" r:id="rId3"/>
    <p:sldLayoutId id="2147483679" r:id="rId4"/>
    <p:sldLayoutId id="2147483678" r:id="rId5"/>
    <p:sldLayoutId id="2147483677" r:id="rId6"/>
    <p:sldLayoutId id="2147483683" r:id="rId7"/>
    <p:sldLayoutId id="2147483676" r:id="rId8"/>
    <p:sldLayoutId id="2147483675" r:id="rId9"/>
    <p:sldLayoutId id="2147483674" r:id="rId10"/>
    <p:sldLayoutId id="2147483673" r:id="rId11"/>
    <p:sldLayoutId id="2147483672" r:id="rId12"/>
  </p:sldLayoutIdLst>
  <p:transition/>
  <p:timing>
    <p:tnLst>
      <p:par>
        <p:cTn id="1" dur="indefinite" restart="never" nodeType="tmRoot"/>
      </p:par>
    </p:tnLst>
  </p:timing>
  <p:hf hdr="0"/>
  <p:txStyles>
    <p:titleStyle>
      <a:lvl1pPr algn="l" rtl="0" eaLnBrk="0" fontAlgn="base" hangingPunct="0">
        <a:lnSpc>
          <a:spcPct val="90000"/>
        </a:lnSpc>
        <a:spcBef>
          <a:spcPct val="0"/>
        </a:spcBef>
        <a:spcAft>
          <a:spcPct val="0"/>
        </a:spcAft>
        <a:defRPr sz="3600" b="1">
          <a:solidFill>
            <a:schemeClr val="tx2"/>
          </a:solidFill>
          <a:latin typeface="+mj-lt"/>
          <a:ea typeface="+mj-ea"/>
          <a:cs typeface="+mj-cs"/>
        </a:defRPr>
      </a:lvl1pPr>
      <a:lvl2pPr algn="l" rtl="0" eaLnBrk="0" fontAlgn="base" hangingPunct="0">
        <a:lnSpc>
          <a:spcPct val="90000"/>
        </a:lnSpc>
        <a:spcBef>
          <a:spcPct val="0"/>
        </a:spcBef>
        <a:spcAft>
          <a:spcPct val="0"/>
        </a:spcAft>
        <a:defRPr sz="3600" b="1">
          <a:solidFill>
            <a:schemeClr val="tx2"/>
          </a:solidFill>
          <a:latin typeface="Arial" charset="0"/>
        </a:defRPr>
      </a:lvl2pPr>
      <a:lvl3pPr algn="l" rtl="0" eaLnBrk="0" fontAlgn="base" hangingPunct="0">
        <a:lnSpc>
          <a:spcPct val="90000"/>
        </a:lnSpc>
        <a:spcBef>
          <a:spcPct val="0"/>
        </a:spcBef>
        <a:spcAft>
          <a:spcPct val="0"/>
        </a:spcAft>
        <a:defRPr sz="3600" b="1">
          <a:solidFill>
            <a:schemeClr val="tx2"/>
          </a:solidFill>
          <a:latin typeface="Arial" charset="0"/>
        </a:defRPr>
      </a:lvl3pPr>
      <a:lvl4pPr algn="l" rtl="0" eaLnBrk="0" fontAlgn="base" hangingPunct="0">
        <a:lnSpc>
          <a:spcPct val="90000"/>
        </a:lnSpc>
        <a:spcBef>
          <a:spcPct val="0"/>
        </a:spcBef>
        <a:spcAft>
          <a:spcPct val="0"/>
        </a:spcAft>
        <a:defRPr sz="3600" b="1">
          <a:solidFill>
            <a:schemeClr val="tx2"/>
          </a:solidFill>
          <a:latin typeface="Arial" charset="0"/>
        </a:defRPr>
      </a:lvl4pPr>
      <a:lvl5pPr algn="l" rtl="0" eaLnBrk="0" fontAlgn="base" hangingPunct="0">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eaLnBrk="0" fontAlgn="base" hangingPunct="0">
        <a:spcBef>
          <a:spcPct val="20000"/>
        </a:spcBef>
        <a:spcAft>
          <a:spcPct val="0"/>
        </a:spcAft>
        <a:buClr>
          <a:schemeClr val="tx1"/>
        </a:buClr>
        <a:buSzPct val="80000"/>
        <a:buChar char="–"/>
        <a:defRPr sz="2000">
          <a:solidFill>
            <a:schemeClr val="tx1"/>
          </a:solidFill>
          <a:latin typeface="+mn-lt"/>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5" name="Rectangle 11"/>
          <p:cNvSpPr>
            <a:spLocks noGrp="1" noChangeArrowheads="1"/>
          </p:cNvSpPr>
          <p:nvPr>
            <p:ph type="sldNum" sz="quarter" idx="10"/>
          </p:nvPr>
        </p:nvSpPr>
        <p:spPr>
          <a:noFill/>
        </p:spPr>
        <p:txBody>
          <a:bodyPr/>
          <a:lstStyle/>
          <a:p>
            <a:fld id="{2A4F936E-69BF-43F9-9510-9E079A8CE8F4}" type="slidenum">
              <a:rPr lang="en-US" smtClean="0"/>
              <a:pPr/>
              <a:t>1</a:t>
            </a:fld>
            <a:endParaRPr lang="en-US" dirty="0" smtClean="0"/>
          </a:p>
        </p:txBody>
      </p:sp>
      <p:sp>
        <p:nvSpPr>
          <p:cNvPr id="16386" name="AutoShape 2"/>
          <p:cNvSpPr>
            <a:spLocks noGrp="1" noChangeArrowheads="1"/>
          </p:cNvSpPr>
          <p:nvPr>
            <p:ph type="ctrTitle"/>
          </p:nvPr>
        </p:nvSpPr>
        <p:spPr/>
        <p:txBody>
          <a:bodyPr/>
          <a:lstStyle/>
          <a:p>
            <a:pPr eaLnBrk="1" hangingPunct="1"/>
            <a:r>
              <a:rPr lang="en-US" sz="3400" dirty="0" smtClean="0"/>
              <a:t>Excel Lesson 7</a:t>
            </a:r>
            <a:br>
              <a:rPr lang="en-US" sz="3400" dirty="0" smtClean="0"/>
            </a:br>
            <a:r>
              <a:rPr lang="en-US" sz="3200" dirty="0" smtClean="0"/>
              <a:t>Working with Multiple Worksheets</a:t>
            </a:r>
            <a:br>
              <a:rPr lang="en-US" sz="3200" dirty="0" smtClean="0"/>
            </a:br>
            <a:r>
              <a:rPr lang="en-US" sz="3200" dirty="0" smtClean="0"/>
              <a:t> and Workbooks</a:t>
            </a:r>
            <a:endParaRPr lang="en-US" sz="3400" dirty="0" smtClean="0"/>
          </a:p>
        </p:txBody>
      </p:sp>
      <p:sp>
        <p:nvSpPr>
          <p:cNvPr id="16387" name="Rectangle 3"/>
          <p:cNvSpPr>
            <a:spLocks noGrp="1" noChangeArrowheads="1"/>
          </p:cNvSpPr>
          <p:nvPr>
            <p:ph type="subTitle" idx="1"/>
          </p:nvPr>
        </p:nvSpPr>
        <p:spPr>
          <a:xfrm>
            <a:off x="4673600" y="2927350"/>
            <a:ext cx="4241800" cy="1822450"/>
          </a:xfrm>
        </p:spPr>
        <p:txBody>
          <a:bodyPr/>
          <a:lstStyle/>
          <a:p>
            <a:pPr eaLnBrk="1" hangingPunct="1"/>
            <a:r>
              <a:rPr lang="en-US" b="1" dirty="0" smtClean="0"/>
              <a:t>Microsoft Office 2010 Introductory</a:t>
            </a:r>
            <a:endParaRPr lang="en-US" dirty="0" smtClean="0"/>
          </a:p>
        </p:txBody>
      </p:sp>
      <p:sp>
        <p:nvSpPr>
          <p:cNvPr id="16388" name="Text Box 6"/>
          <p:cNvSpPr txBox="1">
            <a:spLocks noChangeArrowheads="1"/>
          </p:cNvSpPr>
          <p:nvPr/>
        </p:nvSpPr>
        <p:spPr bwMode="auto">
          <a:xfrm>
            <a:off x="609600" y="6248400"/>
            <a:ext cx="2667000" cy="366713"/>
          </a:xfrm>
          <a:prstGeom prst="rect">
            <a:avLst/>
          </a:prstGeom>
          <a:noFill/>
          <a:ln w="9525">
            <a:noFill/>
            <a:miter lim="800000"/>
            <a:headEnd/>
            <a:tailEnd/>
          </a:ln>
        </p:spPr>
        <p:txBody>
          <a:bodyPr>
            <a:spAutoFit/>
          </a:bodyPr>
          <a:lstStyle/>
          <a:p>
            <a:pPr eaLnBrk="0" hangingPunct="0">
              <a:spcBef>
                <a:spcPct val="50000"/>
              </a:spcBef>
            </a:pPr>
            <a:endParaRPr lang="en-US" dirty="0"/>
          </a:p>
        </p:txBody>
      </p:sp>
      <p:sp>
        <p:nvSpPr>
          <p:cNvPr id="16389" name="Text Box 7"/>
          <p:cNvSpPr txBox="1">
            <a:spLocks noChangeArrowheads="1"/>
          </p:cNvSpPr>
          <p:nvPr/>
        </p:nvSpPr>
        <p:spPr bwMode="auto">
          <a:xfrm>
            <a:off x="685800" y="6324600"/>
            <a:ext cx="3048000" cy="400110"/>
          </a:xfrm>
          <a:prstGeom prst="rect">
            <a:avLst/>
          </a:prstGeom>
          <a:noFill/>
          <a:ln w="9525">
            <a:noFill/>
            <a:miter lim="800000"/>
            <a:headEnd/>
            <a:tailEnd/>
          </a:ln>
        </p:spPr>
        <p:txBody>
          <a:bodyPr wrap="square">
            <a:spAutoFit/>
          </a:bodyPr>
          <a:lstStyle/>
          <a:p>
            <a:pPr eaLnBrk="0" hangingPunct="0">
              <a:spcBef>
                <a:spcPct val="50000"/>
              </a:spcBef>
            </a:pPr>
            <a:r>
              <a:rPr lang="en-US" sz="2000" b="1" dirty="0" smtClean="0"/>
              <a:t>Pasewark &amp; Pasewark</a:t>
            </a:r>
            <a:endParaRPr lang="en-US" sz="20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10</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10</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Consolidating Workbook Data</a:t>
            </a:r>
          </a:p>
        </p:txBody>
      </p:sp>
      <p:sp>
        <p:nvSpPr>
          <p:cNvPr id="23556" name="Rectangle 7"/>
          <p:cNvSpPr>
            <a:spLocks noGrp="1" noChangeArrowheads="1"/>
          </p:cNvSpPr>
          <p:nvPr>
            <p:ph type="body" sz="half" idx="4294967295"/>
          </p:nvPr>
        </p:nvSpPr>
        <p:spPr>
          <a:xfrm>
            <a:off x="838200" y="2362200"/>
            <a:ext cx="7693025" cy="4191000"/>
          </a:xfrm>
        </p:spPr>
        <p:txBody>
          <a:bodyPr>
            <a:normAutofit/>
          </a:bodyPr>
          <a:lstStyle/>
          <a:p>
            <a:r>
              <a:rPr lang="en-US" dirty="0" smtClean="0"/>
              <a:t>Rather than retyping data on multiple worksheets, you can create a reference to existing data and formulas in other places.</a:t>
            </a:r>
          </a:p>
          <a:p>
            <a:r>
              <a:rPr lang="en-US" dirty="0" smtClean="0"/>
              <a:t>The location of the data being referenced is the </a:t>
            </a:r>
            <a:r>
              <a:rPr lang="en-US" b="1" dirty="0" smtClean="0"/>
              <a:t>source</a:t>
            </a:r>
            <a:r>
              <a:rPr lang="en-US" dirty="0" smtClean="0"/>
              <a:t>. </a:t>
            </a:r>
          </a:p>
          <a:p>
            <a:r>
              <a:rPr lang="en-US" dirty="0" smtClean="0"/>
              <a:t>The location where the data will be used is the </a:t>
            </a:r>
            <a:r>
              <a:rPr lang="en-US" b="1" dirty="0" smtClean="0"/>
              <a:t>destination</a:t>
            </a:r>
            <a:r>
              <a:rPr lang="en-US" dirty="0" smtClean="0"/>
              <a:t>.</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10</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11</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11</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Consolidating Workbook Data (continued)</a:t>
            </a:r>
          </a:p>
        </p:txBody>
      </p:sp>
      <p:sp>
        <p:nvSpPr>
          <p:cNvPr id="23556" name="Rectangle 7"/>
          <p:cNvSpPr>
            <a:spLocks noGrp="1" noChangeArrowheads="1"/>
          </p:cNvSpPr>
          <p:nvPr>
            <p:ph type="body" sz="half" idx="4294967295"/>
          </p:nvPr>
        </p:nvSpPr>
        <p:spPr>
          <a:xfrm>
            <a:off x="838200" y="2362200"/>
            <a:ext cx="7693025" cy="4191000"/>
          </a:xfrm>
        </p:spPr>
        <p:txBody>
          <a:bodyPr>
            <a:normAutofit/>
          </a:bodyPr>
          <a:lstStyle/>
          <a:p>
            <a:r>
              <a:rPr lang="en-US" dirty="0" smtClean="0"/>
              <a:t>A </a:t>
            </a:r>
            <a:r>
              <a:rPr lang="en-US" b="1" dirty="0" smtClean="0"/>
              <a:t>3-D reference </a:t>
            </a:r>
            <a:r>
              <a:rPr lang="en-US" dirty="0" smtClean="0"/>
              <a:t>is a reference to the same cell or range in multiple worksheets that you use in a formula. </a:t>
            </a:r>
          </a:p>
          <a:p>
            <a:r>
              <a:rPr lang="en-US" dirty="0" smtClean="0"/>
              <a:t>A 3-D reference includes the worksheet range, an exclamation point, and a cell or range</a:t>
            </a:r>
            <a:r>
              <a:rPr lang="en-US" b="1" dirty="0" smtClean="0"/>
              <a:t>. </a:t>
            </a:r>
          </a:p>
          <a:p>
            <a:r>
              <a:rPr lang="en-US" dirty="0" smtClean="0"/>
              <a:t>A </a:t>
            </a:r>
            <a:r>
              <a:rPr lang="en-US" b="1" dirty="0" smtClean="0"/>
              <a:t>worksheet range </a:t>
            </a:r>
            <a:r>
              <a:rPr lang="en-US" dirty="0" smtClean="0"/>
              <a:t>is a group of </a:t>
            </a:r>
            <a:r>
              <a:rPr lang="en-US" smtClean="0"/>
              <a:t>adjacent worksheets.</a:t>
            </a:r>
            <a:endParaRPr lang="en-US" dirty="0" smtClean="0"/>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11</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Consolidating Workbook Data (continued)</a:t>
            </a:r>
            <a:endParaRPr lang="en-US" dirty="0"/>
          </a:p>
        </p:txBody>
      </p:sp>
      <p:sp>
        <p:nvSpPr>
          <p:cNvPr id="3" name="Content Placeholder 2"/>
          <p:cNvSpPr>
            <a:spLocks noGrp="1"/>
          </p:cNvSpPr>
          <p:nvPr>
            <p:ph idx="1"/>
          </p:nvPr>
        </p:nvSpPr>
        <p:spPr/>
        <p:txBody>
          <a:bodyPr/>
          <a:lstStyle/>
          <a:p>
            <a:r>
              <a:rPr lang="en-US" sz="2400" dirty="0" smtClean="0"/>
              <a:t>Formula with a 3-D reference </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12</a:t>
            </a:fld>
            <a:endParaRPr lang="en-US" dirty="0"/>
          </a:p>
        </p:txBody>
      </p:sp>
      <p:pic>
        <p:nvPicPr>
          <p:cNvPr id="5" name="Picture 3"/>
          <p:cNvPicPr>
            <a:picLocks noChangeAspect="1" noChangeArrowheads="1"/>
          </p:cNvPicPr>
          <p:nvPr/>
        </p:nvPicPr>
        <p:blipFill>
          <a:blip r:embed="rId2" cstate="print"/>
          <a:srcRect/>
          <a:stretch>
            <a:fillRect/>
          </a:stretch>
        </p:blipFill>
        <p:spPr bwMode="auto">
          <a:xfrm>
            <a:off x="1600200" y="3200400"/>
            <a:ext cx="5886450" cy="15049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13</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13</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Printing a Workbook</a:t>
            </a:r>
          </a:p>
        </p:txBody>
      </p:sp>
      <p:sp>
        <p:nvSpPr>
          <p:cNvPr id="23556" name="Rectangle 7"/>
          <p:cNvSpPr>
            <a:spLocks noGrp="1" noChangeArrowheads="1"/>
          </p:cNvSpPr>
          <p:nvPr>
            <p:ph type="body" sz="half" idx="4294967295"/>
          </p:nvPr>
        </p:nvSpPr>
        <p:spPr>
          <a:xfrm>
            <a:off x="838200" y="2362200"/>
            <a:ext cx="7693025" cy="4191000"/>
          </a:xfrm>
        </p:spPr>
        <p:txBody>
          <a:bodyPr>
            <a:normAutofit/>
          </a:bodyPr>
          <a:lstStyle/>
          <a:p>
            <a:r>
              <a:rPr lang="en-US" dirty="0" smtClean="0"/>
              <a:t>So far, you have printed an active worksheet or selected areas of an active worksheet.</a:t>
            </a:r>
          </a:p>
          <a:p>
            <a:r>
              <a:rPr lang="en-US" dirty="0" smtClean="0"/>
              <a:t>You can also print an entire workbook, selected worksheets, or selected areas of a workbook.</a:t>
            </a:r>
          </a:p>
          <a:p>
            <a:r>
              <a:rPr lang="en-US" dirty="0" smtClean="0"/>
              <a:t>To print nonadjacent selections in a worksheet, hold down the Ctrl key between selections.</a:t>
            </a:r>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13</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Printing a Workbook (continued)</a:t>
            </a:r>
            <a:endParaRPr lang="en-US" dirty="0"/>
          </a:p>
        </p:txBody>
      </p:sp>
      <p:sp>
        <p:nvSpPr>
          <p:cNvPr id="3" name="Content Placeholder 2"/>
          <p:cNvSpPr>
            <a:spLocks noGrp="1"/>
          </p:cNvSpPr>
          <p:nvPr>
            <p:ph idx="1"/>
          </p:nvPr>
        </p:nvSpPr>
        <p:spPr/>
        <p:txBody>
          <a:bodyPr/>
          <a:lstStyle/>
          <a:p>
            <a:r>
              <a:rPr lang="en-US" dirty="0" smtClean="0"/>
              <a:t>Print options</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14</a:t>
            </a:fld>
            <a:endParaRPr lang="en-US" dirty="0"/>
          </a:p>
        </p:txBody>
      </p:sp>
      <p:pic>
        <p:nvPicPr>
          <p:cNvPr id="5" name="Picture 2"/>
          <p:cNvPicPr>
            <a:picLocks noChangeAspect="1" noChangeArrowheads="1"/>
          </p:cNvPicPr>
          <p:nvPr/>
        </p:nvPicPr>
        <p:blipFill>
          <a:blip r:embed="rId2" cstate="print"/>
          <a:srcRect/>
          <a:stretch>
            <a:fillRect/>
          </a:stretch>
        </p:blipFill>
        <p:spPr bwMode="auto">
          <a:xfrm>
            <a:off x="914400" y="3200400"/>
            <a:ext cx="7848600" cy="21413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3"/>
          <p:cNvSpPr>
            <a:spLocks noGrp="1" noChangeArrowheads="1"/>
          </p:cNvSpPr>
          <p:nvPr>
            <p:ph type="sldNum" sz="quarter" idx="10"/>
          </p:nvPr>
        </p:nvSpPr>
        <p:spPr>
          <a:noFill/>
        </p:spPr>
        <p:txBody>
          <a:bodyPr/>
          <a:lstStyle/>
          <a:p>
            <a:fld id="{528E6C53-A1D8-44F5-AC19-CCADA6C6CFA2}" type="slidenum">
              <a:rPr lang="en-US" smtClean="0"/>
              <a:pPr/>
              <a:t>15</a:t>
            </a:fld>
            <a:endParaRPr lang="en-US" dirty="0" smtClean="0"/>
          </a:p>
        </p:txBody>
      </p:sp>
      <p:sp>
        <p:nvSpPr>
          <p:cNvPr id="2355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8C670429-15F8-4329-95CB-2760F1C104AF}" type="slidenum">
              <a:rPr lang="en-US" sz="2600" b="1">
                <a:solidFill>
                  <a:schemeClr val="bg1"/>
                </a:solidFill>
              </a:rPr>
              <a:pPr/>
              <a:t>15</a:t>
            </a:fld>
            <a:endParaRPr lang="en-US" sz="2600" b="1" dirty="0">
              <a:solidFill>
                <a:schemeClr val="bg1"/>
              </a:solidFill>
            </a:endParaRPr>
          </a:p>
        </p:txBody>
      </p:sp>
      <p:sp>
        <p:nvSpPr>
          <p:cNvPr id="23555" name="Title 1"/>
          <p:cNvSpPr>
            <a:spLocks noGrp="1"/>
          </p:cNvSpPr>
          <p:nvPr>
            <p:ph type="title"/>
          </p:nvPr>
        </p:nvSpPr>
        <p:spPr/>
        <p:txBody>
          <a:bodyPr/>
          <a:lstStyle/>
          <a:p>
            <a:pPr eaLnBrk="1" hangingPunct="1"/>
            <a:r>
              <a:rPr lang="en-US" dirty="0" smtClean="0"/>
              <a:t>Working with Multiple Workbooks</a:t>
            </a:r>
          </a:p>
        </p:txBody>
      </p:sp>
      <p:sp>
        <p:nvSpPr>
          <p:cNvPr id="23556" name="Rectangle 7"/>
          <p:cNvSpPr>
            <a:spLocks noGrp="1" noChangeArrowheads="1"/>
          </p:cNvSpPr>
          <p:nvPr>
            <p:ph type="body" sz="half" idx="4294967295"/>
          </p:nvPr>
        </p:nvSpPr>
        <p:spPr>
          <a:xfrm>
            <a:off x="838200" y="2362200"/>
            <a:ext cx="7693025" cy="4267200"/>
          </a:xfrm>
        </p:spPr>
        <p:txBody>
          <a:bodyPr>
            <a:normAutofit/>
          </a:bodyPr>
          <a:lstStyle/>
          <a:p>
            <a:r>
              <a:rPr lang="en-US" dirty="0" smtClean="0"/>
              <a:t>You can copy or move workbooks.</a:t>
            </a:r>
          </a:p>
          <a:p>
            <a:r>
              <a:rPr lang="en-US" dirty="0" smtClean="0"/>
              <a:t>To arrange open workbooks, click the Arrange All button on the View tab to open the Arrange Windows dialog box.</a:t>
            </a:r>
          </a:p>
          <a:p>
            <a:pPr>
              <a:buNone/>
            </a:pPr>
            <a:endParaRPr lang="en-US" dirty="0" smtClean="0"/>
          </a:p>
        </p:txBody>
      </p:sp>
      <p:sp>
        <p:nvSpPr>
          <p:cNvPr id="23557"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3A344EB1-7539-4EC3-B65C-005E167CAC81}" type="slidenum">
              <a:rPr lang="en-US" sz="2600" b="1">
                <a:solidFill>
                  <a:schemeClr val="bg1"/>
                </a:solidFill>
              </a:rPr>
              <a:pPr/>
              <a:t>15</a:t>
            </a:fld>
            <a:endParaRPr lang="en-US" sz="2600" b="1" dirty="0">
              <a:solidFill>
                <a:schemeClr val="bg1"/>
              </a:solidFill>
            </a:endParaRPr>
          </a:p>
        </p:txBody>
      </p:sp>
      <p:pic>
        <p:nvPicPr>
          <p:cNvPr id="5122" name="Picture 2"/>
          <p:cNvPicPr>
            <a:picLocks noChangeAspect="1" noChangeArrowheads="1"/>
          </p:cNvPicPr>
          <p:nvPr/>
        </p:nvPicPr>
        <p:blipFill>
          <a:blip r:embed="rId3" cstate="print"/>
          <a:srcRect/>
          <a:stretch>
            <a:fillRect/>
          </a:stretch>
        </p:blipFill>
        <p:spPr bwMode="auto">
          <a:xfrm>
            <a:off x="2514600" y="4267200"/>
            <a:ext cx="1847850" cy="1933575"/>
          </a:xfrm>
          <a:prstGeom prst="rect">
            <a:avLst/>
          </a:prstGeom>
          <a:noFill/>
          <a:ln w="9525">
            <a:noFill/>
            <a:miter lim="800000"/>
            <a:headEnd/>
            <a:tailEnd/>
          </a:ln>
        </p:spPr>
      </p:pic>
      <p:sp>
        <p:nvSpPr>
          <p:cNvPr id="8" name="Rectangle 7"/>
          <p:cNvSpPr/>
          <p:nvPr/>
        </p:nvSpPr>
        <p:spPr>
          <a:xfrm>
            <a:off x="4419600" y="5867400"/>
            <a:ext cx="2464136" cy="307777"/>
          </a:xfrm>
          <a:prstGeom prst="rect">
            <a:avLst/>
          </a:prstGeom>
        </p:spPr>
        <p:txBody>
          <a:bodyPr wrap="none">
            <a:spAutoFit/>
          </a:bodyPr>
          <a:lstStyle/>
          <a:p>
            <a:r>
              <a:rPr lang="en-US" sz="1400" dirty="0" smtClean="0"/>
              <a:t>Arrange Windows dialog box</a:t>
            </a:r>
            <a:endParaRPr lang="en-US" sz="14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3"/>
          <p:cNvSpPr>
            <a:spLocks noGrp="1" noChangeArrowheads="1"/>
          </p:cNvSpPr>
          <p:nvPr>
            <p:ph type="sldNum" sz="quarter" idx="10"/>
          </p:nvPr>
        </p:nvSpPr>
        <p:spPr>
          <a:noFill/>
        </p:spPr>
        <p:txBody>
          <a:bodyPr/>
          <a:lstStyle/>
          <a:p>
            <a:fld id="{46347838-409C-4CC9-B7EB-11B29370A80F}" type="slidenum">
              <a:rPr lang="en-US" smtClean="0"/>
              <a:pPr/>
              <a:t>16</a:t>
            </a:fld>
            <a:endParaRPr lang="en-US" dirty="0" smtClean="0"/>
          </a:p>
        </p:txBody>
      </p:sp>
      <p:sp>
        <p:nvSpPr>
          <p:cNvPr id="45058"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B6EBE8-77DC-44A2-9AA0-4BD6268A5E52}" type="slidenum">
              <a:rPr lang="en-US" sz="2600" b="1">
                <a:solidFill>
                  <a:schemeClr val="bg1"/>
                </a:solidFill>
              </a:rPr>
              <a:pPr/>
              <a:t>16</a:t>
            </a:fld>
            <a:endParaRPr lang="en-US" sz="2600" b="1" dirty="0">
              <a:solidFill>
                <a:schemeClr val="bg1"/>
              </a:solidFill>
            </a:endParaRPr>
          </a:p>
        </p:txBody>
      </p:sp>
      <p:sp>
        <p:nvSpPr>
          <p:cNvPr id="45059" name="Title 1"/>
          <p:cNvSpPr>
            <a:spLocks noGrp="1"/>
          </p:cNvSpPr>
          <p:nvPr>
            <p:ph type="title"/>
          </p:nvPr>
        </p:nvSpPr>
        <p:spPr/>
        <p:txBody>
          <a:bodyPr/>
          <a:lstStyle/>
          <a:p>
            <a:pPr eaLnBrk="1" hangingPunct="1"/>
            <a:r>
              <a:rPr lang="en-US" dirty="0" smtClean="0"/>
              <a:t>Summary</a:t>
            </a:r>
          </a:p>
        </p:txBody>
      </p:sp>
      <p:sp>
        <p:nvSpPr>
          <p:cNvPr id="45060" name="Content Placeholder 2"/>
          <p:cNvSpPr>
            <a:spLocks noGrp="1"/>
          </p:cNvSpPr>
          <p:nvPr>
            <p:ph idx="1"/>
          </p:nvPr>
        </p:nvSpPr>
        <p:spPr>
          <a:xfrm>
            <a:off x="838200" y="2362200"/>
            <a:ext cx="7848600" cy="4114799"/>
          </a:xfrm>
        </p:spPr>
        <p:txBody>
          <a:bodyPr/>
          <a:lstStyle/>
          <a:p>
            <a:pPr eaLnBrk="1" hangingPunct="1">
              <a:spcBef>
                <a:spcPts val="0"/>
              </a:spcBef>
              <a:buFont typeface="Wingdings" pitchFamily="2" charset="2"/>
              <a:buNone/>
            </a:pPr>
            <a:r>
              <a:rPr lang="en-US" sz="2400" dirty="0" smtClean="0"/>
              <a:t>In this lesson, you learned:</a:t>
            </a:r>
          </a:p>
          <a:p>
            <a:r>
              <a:rPr lang="en-US" sz="2400" dirty="0" smtClean="0"/>
              <a:t>Sheet tabs identify the names of worksheets. You click a sheet tab to make a worksheet the active sheet. </a:t>
            </a:r>
          </a:p>
          <a:p>
            <a:r>
              <a:rPr lang="en-US" sz="2400" dirty="0" smtClean="0"/>
              <a:t>You can rename worksheets with more descriptive names to better identify them. You can also change the color of the sheet tabs. </a:t>
            </a:r>
          </a:p>
        </p:txBody>
      </p:sp>
      <p:sp>
        <p:nvSpPr>
          <p:cNvPr id="45061"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0161F166-B890-4A99-AAC8-00D1071B0725}" type="slidenum">
              <a:rPr lang="en-US" sz="2600" b="1">
                <a:solidFill>
                  <a:schemeClr val="bg1"/>
                </a:solidFill>
              </a:rPr>
              <a:pPr/>
              <a:t>16</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17</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17</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8153400" cy="3724275"/>
          </a:xfrm>
        </p:spPr>
        <p:txBody>
          <a:bodyPr/>
          <a:lstStyle/>
          <a:p>
            <a:r>
              <a:rPr lang="en-US" sz="2400" dirty="0" smtClean="0"/>
              <a:t>Data is often best organized in multiple worksheets. You can drag a sheet tab to a new position to organize the worksheets in a more logical order. You can hide worksheets from view and then unhide them when needed. You can also insert and delete worksheets to accommodate the data. </a:t>
            </a:r>
          </a:p>
          <a:p>
            <a:r>
              <a:rPr lang="en-US" sz="2400" dirty="0" smtClean="0"/>
              <a:t>Rather than retyping data, you can create references to cells or ranges in another worksheet. You can also create formulas with 3-D references to the same cell or range in multiple worksheets.</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17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3"/>
          <p:cNvSpPr>
            <a:spLocks noGrp="1" noChangeArrowheads="1"/>
          </p:cNvSpPr>
          <p:nvPr>
            <p:ph type="sldNum" sz="quarter" idx="10"/>
          </p:nvPr>
        </p:nvSpPr>
        <p:spPr>
          <a:noFill/>
        </p:spPr>
        <p:txBody>
          <a:bodyPr/>
          <a:lstStyle/>
          <a:p>
            <a:fld id="{FDC3746C-8506-46DB-8D77-E54FE36FC55F}" type="slidenum">
              <a:rPr lang="en-US" smtClean="0"/>
              <a:pPr/>
              <a:t>18</a:t>
            </a:fld>
            <a:endParaRPr lang="en-US" dirty="0" smtClean="0"/>
          </a:p>
        </p:txBody>
      </p:sp>
      <p:sp>
        <p:nvSpPr>
          <p:cNvPr id="460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9E1D06E5-1A4D-4E7D-8945-DFF507080BC2}" type="slidenum">
              <a:rPr lang="en-US" sz="2600" b="1">
                <a:solidFill>
                  <a:schemeClr val="bg1"/>
                </a:solidFill>
              </a:rPr>
              <a:pPr/>
              <a:t>18</a:t>
            </a:fld>
            <a:endParaRPr lang="en-US" sz="2600" b="1" dirty="0">
              <a:solidFill>
                <a:schemeClr val="bg1"/>
              </a:solidFill>
            </a:endParaRPr>
          </a:p>
        </p:txBody>
      </p:sp>
      <p:sp>
        <p:nvSpPr>
          <p:cNvPr id="46083" name="Title 1"/>
          <p:cNvSpPr>
            <a:spLocks noGrp="1"/>
          </p:cNvSpPr>
          <p:nvPr>
            <p:ph type="title"/>
          </p:nvPr>
        </p:nvSpPr>
        <p:spPr/>
        <p:txBody>
          <a:bodyPr/>
          <a:lstStyle/>
          <a:p>
            <a:pPr eaLnBrk="1" hangingPunct="1"/>
            <a:r>
              <a:rPr lang="en-US" dirty="0" smtClean="0"/>
              <a:t>Summary (continued)</a:t>
            </a:r>
          </a:p>
        </p:txBody>
      </p:sp>
      <p:sp>
        <p:nvSpPr>
          <p:cNvPr id="46084" name="Content Placeholder 2"/>
          <p:cNvSpPr>
            <a:spLocks noGrp="1"/>
          </p:cNvSpPr>
          <p:nvPr>
            <p:ph idx="1"/>
          </p:nvPr>
        </p:nvSpPr>
        <p:spPr>
          <a:xfrm>
            <a:off x="838200" y="2362200"/>
            <a:ext cx="8153400" cy="3724275"/>
          </a:xfrm>
        </p:spPr>
        <p:txBody>
          <a:bodyPr/>
          <a:lstStyle/>
          <a:p>
            <a:r>
              <a:rPr lang="en-US" sz="2400" dirty="0" smtClean="0"/>
              <a:t>You can print entire workbooks, active worksheets, or selections in one or more worksheets. </a:t>
            </a:r>
          </a:p>
          <a:p>
            <a:r>
              <a:rPr lang="en-US" sz="2400" dirty="0" smtClean="0"/>
              <a:t>Arranging multiple workbooks in the workbook window lets you view their contents at the same time. Worksheets can be moved or copied from one workbook to the location you specify in the same or another workbook.</a:t>
            </a:r>
          </a:p>
        </p:txBody>
      </p:sp>
      <p:sp>
        <p:nvSpPr>
          <p:cNvPr id="46085" name="Slide Number Placeholder 3"/>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CB21E974-40B4-49EB-8863-AC9E50041896}" type="slidenum">
              <a:rPr lang="en-US" sz="2600" b="1">
                <a:solidFill>
                  <a:schemeClr val="bg1"/>
                </a:solidFill>
              </a:rPr>
              <a:pPr/>
              <a:t>18</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2</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2</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2</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a:t>
            </a:r>
          </a:p>
        </p:txBody>
      </p:sp>
      <p:sp>
        <p:nvSpPr>
          <p:cNvPr id="18437" name="Rectangle 3"/>
          <p:cNvSpPr>
            <a:spLocks noGrp="1" noChangeArrowheads="1"/>
          </p:cNvSpPr>
          <p:nvPr>
            <p:ph type="body" idx="1"/>
          </p:nvPr>
        </p:nvSpPr>
        <p:spPr>
          <a:xfrm>
            <a:off x="838200" y="2362200"/>
            <a:ext cx="7693025" cy="3724275"/>
          </a:xfrm>
        </p:spPr>
        <p:txBody>
          <a:bodyPr/>
          <a:lstStyle/>
          <a:p>
            <a:r>
              <a:rPr lang="en-US" dirty="0" smtClean="0"/>
              <a:t>Move between worksheets in a workbook.</a:t>
            </a:r>
          </a:p>
          <a:p>
            <a:r>
              <a:rPr lang="en-US" dirty="0" smtClean="0"/>
              <a:t>Rename worksheets and change the sheet tab color.</a:t>
            </a:r>
          </a:p>
          <a:p>
            <a:r>
              <a:rPr lang="en-US" dirty="0" smtClean="0"/>
              <a:t>Reposition, hide and unhide, and insert and delete worksheets.</a:t>
            </a:r>
          </a:p>
          <a:p>
            <a:r>
              <a:rPr lang="en-US" dirty="0" smtClean="0"/>
              <a:t>Create cell references to other worksheets.</a:t>
            </a:r>
          </a:p>
          <a:p>
            <a:r>
              <a:rPr lang="en-US" dirty="0" smtClean="0"/>
              <a:t>Create 3-D references.</a:t>
            </a:r>
            <a:endParaRPr lang="en-US"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3"/>
          <p:cNvSpPr>
            <a:spLocks noGrp="1" noChangeArrowheads="1"/>
          </p:cNvSpPr>
          <p:nvPr>
            <p:ph type="sldNum" sz="quarter" idx="10"/>
          </p:nvPr>
        </p:nvSpPr>
        <p:spPr>
          <a:noFill/>
        </p:spPr>
        <p:txBody>
          <a:bodyPr/>
          <a:lstStyle/>
          <a:p>
            <a:fld id="{3769EB59-9793-4B47-8BE4-4A8B6681B855}" type="slidenum">
              <a:rPr lang="en-US" smtClean="0"/>
              <a:pPr/>
              <a:t>3</a:t>
            </a:fld>
            <a:endParaRPr lang="en-US" dirty="0" smtClean="0"/>
          </a:p>
        </p:txBody>
      </p:sp>
      <p:sp>
        <p:nvSpPr>
          <p:cNvPr id="18434"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091B3FC7-AE07-49A7-8866-40A3DCAD554D}" type="slidenum">
              <a:rPr lang="en-US" sz="2600" b="1">
                <a:solidFill>
                  <a:schemeClr val="bg1"/>
                </a:solidFill>
              </a:rPr>
              <a:pPr/>
              <a:t>3</a:t>
            </a:fld>
            <a:endParaRPr lang="en-US" sz="2600" b="1" dirty="0">
              <a:solidFill>
                <a:schemeClr val="bg1"/>
              </a:solidFill>
            </a:endParaRPr>
          </a:p>
        </p:txBody>
      </p:sp>
      <p:sp>
        <p:nvSpPr>
          <p:cNvPr id="18435"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DED19086-1667-4B58-8A85-0400463DC0CE}" type="slidenum">
              <a:rPr lang="en-US" sz="2600" b="1">
                <a:solidFill>
                  <a:schemeClr val="bg1"/>
                </a:solidFill>
              </a:rPr>
              <a:pPr/>
              <a:t>3</a:t>
            </a:fld>
            <a:endParaRPr lang="en-US" sz="2600" b="1" dirty="0">
              <a:solidFill>
                <a:schemeClr val="bg1"/>
              </a:solidFill>
            </a:endParaRPr>
          </a:p>
        </p:txBody>
      </p:sp>
      <p:sp>
        <p:nvSpPr>
          <p:cNvPr id="18436" name="AutoShape 2"/>
          <p:cNvSpPr>
            <a:spLocks noGrp="1" noChangeArrowheads="1"/>
          </p:cNvSpPr>
          <p:nvPr>
            <p:ph type="title"/>
          </p:nvPr>
        </p:nvSpPr>
        <p:spPr/>
        <p:txBody>
          <a:bodyPr/>
          <a:lstStyle/>
          <a:p>
            <a:pPr eaLnBrk="1" hangingPunct="1"/>
            <a:r>
              <a:rPr lang="en-US" dirty="0" smtClean="0"/>
              <a:t>Objectives (continued)</a:t>
            </a:r>
          </a:p>
        </p:txBody>
      </p:sp>
      <p:sp>
        <p:nvSpPr>
          <p:cNvPr id="18437" name="Rectangle 3"/>
          <p:cNvSpPr>
            <a:spLocks noGrp="1" noChangeArrowheads="1"/>
          </p:cNvSpPr>
          <p:nvPr>
            <p:ph type="body" idx="1"/>
          </p:nvPr>
        </p:nvSpPr>
        <p:spPr/>
        <p:txBody>
          <a:bodyPr/>
          <a:lstStyle/>
          <a:p>
            <a:r>
              <a:rPr lang="en-US" dirty="0" smtClean="0"/>
              <a:t>Print all or part of a workbook.</a:t>
            </a:r>
          </a:p>
          <a:p>
            <a:r>
              <a:rPr lang="en-US" dirty="0" smtClean="0"/>
              <a:t>Arrange multiple workbooks in the program window.</a:t>
            </a:r>
          </a:p>
          <a:p>
            <a:r>
              <a:rPr lang="en-US" dirty="0" smtClean="0"/>
              <a:t>Move and copy worksheets between workbooks.</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3"/>
          <p:cNvSpPr>
            <a:spLocks noGrp="1" noChangeArrowheads="1"/>
          </p:cNvSpPr>
          <p:nvPr>
            <p:ph type="sldNum" sz="quarter" idx="10"/>
          </p:nvPr>
        </p:nvSpPr>
        <p:spPr>
          <a:noFill/>
        </p:spPr>
        <p:txBody>
          <a:bodyPr/>
          <a:lstStyle/>
          <a:p>
            <a:fld id="{85A9ED91-E44E-43B6-83E5-9CBE21A193A1}" type="slidenum">
              <a:rPr lang="en-US" smtClean="0"/>
              <a:pPr/>
              <a:t>4</a:t>
            </a:fld>
            <a:endParaRPr lang="en-US" dirty="0" smtClean="0"/>
          </a:p>
        </p:txBody>
      </p:sp>
      <p:sp>
        <p:nvSpPr>
          <p:cNvPr id="20482"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45E4295C-6A7A-4F8A-900C-5083E3DEE8A0}" type="slidenum">
              <a:rPr lang="en-US" sz="2600" b="1">
                <a:solidFill>
                  <a:schemeClr val="bg1"/>
                </a:solidFill>
              </a:rPr>
              <a:pPr/>
              <a:t>4</a:t>
            </a:fld>
            <a:endParaRPr lang="en-US" sz="2600" b="1" dirty="0">
              <a:solidFill>
                <a:schemeClr val="bg1"/>
              </a:solidFill>
            </a:endParaRPr>
          </a:p>
        </p:txBody>
      </p:sp>
      <p:sp>
        <p:nvSpPr>
          <p:cNvPr id="20483" name="Slide Number Placeholder 6"/>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210148C-BE59-462F-9197-79A8B0853633}" type="slidenum">
              <a:rPr lang="en-US" sz="2600" b="1">
                <a:solidFill>
                  <a:schemeClr val="bg1"/>
                </a:solidFill>
              </a:rPr>
              <a:pPr/>
              <a:t>4</a:t>
            </a:fld>
            <a:endParaRPr lang="en-US" sz="2600" b="1" dirty="0">
              <a:solidFill>
                <a:schemeClr val="bg1"/>
              </a:solidFill>
            </a:endParaRPr>
          </a:p>
        </p:txBody>
      </p:sp>
      <p:sp>
        <p:nvSpPr>
          <p:cNvPr id="20484" name="AutoShape 2"/>
          <p:cNvSpPr>
            <a:spLocks noGrp="1" noChangeArrowheads="1"/>
          </p:cNvSpPr>
          <p:nvPr>
            <p:ph type="title"/>
          </p:nvPr>
        </p:nvSpPr>
        <p:spPr/>
        <p:txBody>
          <a:bodyPr/>
          <a:lstStyle/>
          <a:p>
            <a:pPr eaLnBrk="1" hangingPunct="1"/>
            <a:r>
              <a:rPr lang="en-US" dirty="0" smtClean="0"/>
              <a:t>Vocabulary</a:t>
            </a:r>
          </a:p>
        </p:txBody>
      </p:sp>
      <p:sp>
        <p:nvSpPr>
          <p:cNvPr id="20485" name="Rectangle 3"/>
          <p:cNvSpPr>
            <a:spLocks noGrp="1" noChangeArrowheads="1"/>
          </p:cNvSpPr>
          <p:nvPr>
            <p:ph type="body" sz="half" idx="1"/>
          </p:nvPr>
        </p:nvSpPr>
        <p:spPr>
          <a:xfrm>
            <a:off x="838200" y="2362200"/>
            <a:ext cx="3810000" cy="3886200"/>
          </a:xfrm>
        </p:spPr>
        <p:txBody>
          <a:bodyPr/>
          <a:lstStyle/>
          <a:p>
            <a:r>
              <a:rPr lang="en-US" sz="2400" dirty="0" smtClean="0"/>
              <a:t>3-D reference</a:t>
            </a:r>
          </a:p>
          <a:p>
            <a:r>
              <a:rPr lang="en-US" sz="2400" dirty="0" smtClean="0"/>
              <a:t>destination</a:t>
            </a:r>
          </a:p>
          <a:p>
            <a:r>
              <a:rPr lang="en-US" sz="2400" dirty="0" smtClean="0"/>
              <a:t>source</a:t>
            </a:r>
          </a:p>
          <a:p>
            <a:r>
              <a:rPr lang="en-US" sz="2400" dirty="0" smtClean="0"/>
              <a:t>worksheet range</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Moving Between Worksheets</a:t>
            </a:r>
          </a:p>
        </p:txBody>
      </p:sp>
      <p:sp>
        <p:nvSpPr>
          <p:cNvPr id="21509" name="Rectangle 3"/>
          <p:cNvSpPr>
            <a:spLocks noGrp="1" noChangeArrowheads="1"/>
          </p:cNvSpPr>
          <p:nvPr>
            <p:ph idx="1"/>
          </p:nvPr>
        </p:nvSpPr>
        <p:spPr>
          <a:xfrm>
            <a:off x="838200" y="2362200"/>
            <a:ext cx="7693025" cy="3962400"/>
          </a:xfrm>
        </p:spPr>
        <p:txBody>
          <a:bodyPr>
            <a:normAutofit/>
          </a:bodyPr>
          <a:lstStyle/>
          <a:p>
            <a:r>
              <a:rPr lang="en-US" dirty="0" smtClean="0"/>
              <a:t>A workbook is a collection of worksheets. Each worksheet is identified with a sheet tab at the bottom of the workbook window.</a:t>
            </a:r>
          </a:p>
          <a:p>
            <a:r>
              <a:rPr lang="en-US" dirty="0" smtClean="0"/>
              <a:t>To view a specific worksheet, simply click its sheet tab.</a:t>
            </a:r>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5</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5</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5</a:t>
            </a:fld>
            <a:endParaRPr lang="en-US" sz="2600" b="1" dirty="0">
              <a:solidFill>
                <a:schemeClr val="bg1"/>
              </a:solidFill>
            </a:endParaRPr>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Moving Between Worksheets (continued)</a:t>
            </a:r>
            <a:endParaRPr lang="en-US" dirty="0"/>
          </a:p>
        </p:txBody>
      </p:sp>
      <p:sp>
        <p:nvSpPr>
          <p:cNvPr id="3" name="Content Placeholder 2"/>
          <p:cNvSpPr>
            <a:spLocks noGrp="1"/>
          </p:cNvSpPr>
          <p:nvPr>
            <p:ph idx="1"/>
          </p:nvPr>
        </p:nvSpPr>
        <p:spPr/>
        <p:txBody>
          <a:bodyPr/>
          <a:lstStyle/>
          <a:p>
            <a:r>
              <a:rPr lang="en-US" dirty="0" smtClean="0"/>
              <a:t>Default sheet tabs in a workbook</a:t>
            </a:r>
            <a:endParaRPr lang="en-US"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6</a:t>
            </a:fld>
            <a:endParaRPr lang="en-US" dirty="0"/>
          </a:p>
        </p:txBody>
      </p:sp>
      <p:pic>
        <p:nvPicPr>
          <p:cNvPr id="1026" name="Picture 2"/>
          <p:cNvPicPr>
            <a:picLocks noChangeAspect="1" noChangeArrowheads="1"/>
          </p:cNvPicPr>
          <p:nvPr/>
        </p:nvPicPr>
        <p:blipFill>
          <a:blip r:embed="rId2"/>
          <a:srcRect/>
          <a:stretch>
            <a:fillRect/>
          </a:stretch>
        </p:blipFill>
        <p:spPr bwMode="auto">
          <a:xfrm>
            <a:off x="1066800" y="3505200"/>
            <a:ext cx="7467600" cy="158978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AutoShape 2"/>
          <p:cNvSpPr>
            <a:spLocks noGrp="1" noChangeArrowheads="1"/>
          </p:cNvSpPr>
          <p:nvPr>
            <p:ph type="title"/>
          </p:nvPr>
        </p:nvSpPr>
        <p:spPr>
          <a:xfrm>
            <a:off x="762000" y="762000"/>
            <a:ext cx="8382000" cy="1143000"/>
          </a:xfrm>
        </p:spPr>
        <p:txBody>
          <a:bodyPr/>
          <a:lstStyle/>
          <a:p>
            <a:pPr eaLnBrk="1" hangingPunct="1"/>
            <a:r>
              <a:rPr lang="en-US" dirty="0" smtClean="0"/>
              <a:t>Identifying Worksheets</a:t>
            </a:r>
          </a:p>
        </p:txBody>
      </p:sp>
      <p:sp>
        <p:nvSpPr>
          <p:cNvPr id="21509" name="Rectangle 3"/>
          <p:cNvSpPr>
            <a:spLocks noGrp="1" noChangeArrowheads="1"/>
          </p:cNvSpPr>
          <p:nvPr>
            <p:ph idx="1"/>
          </p:nvPr>
        </p:nvSpPr>
        <p:spPr>
          <a:xfrm>
            <a:off x="838200" y="2362200"/>
            <a:ext cx="7924800" cy="4495800"/>
          </a:xfrm>
        </p:spPr>
        <p:txBody>
          <a:bodyPr>
            <a:normAutofit/>
          </a:bodyPr>
          <a:lstStyle/>
          <a:p>
            <a:r>
              <a:rPr lang="en-US" dirty="0" smtClean="0"/>
              <a:t>To better identify worksheets, give them  descriptive names or change the sheet tab color.</a:t>
            </a:r>
          </a:p>
          <a:p>
            <a:r>
              <a:rPr lang="en-US" dirty="0" smtClean="0"/>
              <a:t>To change the worksheet name, double-click its sheet tab, and type a new name. </a:t>
            </a:r>
          </a:p>
          <a:p>
            <a:r>
              <a:rPr lang="en-US" dirty="0" smtClean="0"/>
              <a:t>To change the sheet tab color, right-click the sheet tab, point to Tab Color on the shortcut menu, and then click the color you want.</a:t>
            </a:r>
          </a:p>
          <a:p>
            <a:endParaRPr lang="en-US" dirty="0" smtClean="0"/>
          </a:p>
        </p:txBody>
      </p:sp>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7</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7</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7</a:t>
            </a:fld>
            <a:endParaRPr lang="en-US" sz="2600" b="1" dirty="0">
              <a:solidFill>
                <a:schemeClr val="bg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3"/>
          <p:cNvSpPr>
            <a:spLocks noGrp="1" noChangeArrowheads="1"/>
          </p:cNvSpPr>
          <p:nvPr>
            <p:ph type="sldNum" sz="quarter" idx="10"/>
          </p:nvPr>
        </p:nvSpPr>
        <p:spPr>
          <a:noFill/>
        </p:spPr>
        <p:txBody>
          <a:bodyPr/>
          <a:lstStyle/>
          <a:p>
            <a:fld id="{A698578E-FDB1-4372-AD30-2E5C40FDD34F}" type="slidenum">
              <a:rPr lang="en-US" smtClean="0"/>
              <a:pPr/>
              <a:t>8</a:t>
            </a:fld>
            <a:endParaRPr lang="en-US" dirty="0" smtClean="0"/>
          </a:p>
        </p:txBody>
      </p:sp>
      <p:sp>
        <p:nvSpPr>
          <p:cNvPr id="21506" name="Rectangle 13"/>
          <p:cNvSpPr txBox="1">
            <a:spLocks noGrp="1" noChangeArrowheads="1"/>
          </p:cNvSpPr>
          <p:nvPr/>
        </p:nvSpPr>
        <p:spPr bwMode="auto">
          <a:xfrm>
            <a:off x="84138" y="6242050"/>
            <a:ext cx="587375" cy="488950"/>
          </a:xfrm>
          <a:prstGeom prst="rect">
            <a:avLst/>
          </a:prstGeom>
          <a:noFill/>
          <a:ln w="9525">
            <a:noFill/>
            <a:miter lim="800000"/>
            <a:headEnd/>
            <a:tailEnd/>
          </a:ln>
        </p:spPr>
        <p:txBody>
          <a:bodyPr anchor="b" anchorCtr="1"/>
          <a:lstStyle/>
          <a:p>
            <a:fld id="{5737C02A-06E1-45C7-BAA2-11B624447972}" type="slidenum">
              <a:rPr lang="en-US" sz="2600" b="1">
                <a:solidFill>
                  <a:schemeClr val="bg1"/>
                </a:solidFill>
              </a:rPr>
              <a:pPr/>
              <a:t>8</a:t>
            </a:fld>
            <a:endParaRPr lang="en-US" sz="2600" b="1" dirty="0">
              <a:solidFill>
                <a:schemeClr val="bg1"/>
              </a:solidFill>
            </a:endParaRPr>
          </a:p>
        </p:txBody>
      </p:sp>
      <p:sp>
        <p:nvSpPr>
          <p:cNvPr id="21507" name="Slide Number Placeholder 5"/>
          <p:cNvSpPr txBox="1">
            <a:spLocks noGrp="1"/>
          </p:cNvSpPr>
          <p:nvPr/>
        </p:nvSpPr>
        <p:spPr bwMode="auto">
          <a:xfrm>
            <a:off x="84138" y="6242050"/>
            <a:ext cx="587375" cy="488950"/>
          </a:xfrm>
          <a:prstGeom prst="rect">
            <a:avLst/>
          </a:prstGeom>
          <a:noFill/>
          <a:ln w="9525">
            <a:noFill/>
            <a:miter lim="800000"/>
            <a:headEnd/>
            <a:tailEnd/>
          </a:ln>
        </p:spPr>
        <p:txBody>
          <a:bodyPr anchor="b" anchorCtr="1"/>
          <a:lstStyle/>
          <a:p>
            <a:fld id="{E8C6EF71-21AF-470D-9168-B659540BE69C}" type="slidenum">
              <a:rPr lang="en-US" sz="2600" b="1">
                <a:solidFill>
                  <a:schemeClr val="bg1"/>
                </a:solidFill>
              </a:rPr>
              <a:pPr/>
              <a:t>8</a:t>
            </a:fld>
            <a:endParaRPr lang="en-US" sz="2600" b="1" dirty="0">
              <a:solidFill>
                <a:schemeClr val="bg1"/>
              </a:solidFill>
            </a:endParaRPr>
          </a:p>
        </p:txBody>
      </p:sp>
      <p:sp>
        <p:nvSpPr>
          <p:cNvPr id="21508" name="AutoShape 2"/>
          <p:cNvSpPr>
            <a:spLocks noGrp="1" noChangeArrowheads="1"/>
          </p:cNvSpPr>
          <p:nvPr>
            <p:ph type="title"/>
          </p:nvPr>
        </p:nvSpPr>
        <p:spPr>
          <a:xfrm>
            <a:off x="762000" y="838200"/>
            <a:ext cx="8382000" cy="1143000"/>
          </a:xfrm>
        </p:spPr>
        <p:txBody>
          <a:bodyPr/>
          <a:lstStyle/>
          <a:p>
            <a:pPr eaLnBrk="1" hangingPunct="1"/>
            <a:r>
              <a:rPr lang="en-US" dirty="0" smtClean="0"/>
              <a:t>Managing Worksheets Within a Workbook</a:t>
            </a:r>
          </a:p>
        </p:txBody>
      </p:sp>
      <p:sp>
        <p:nvSpPr>
          <p:cNvPr id="21509" name="Rectangle 3"/>
          <p:cNvSpPr>
            <a:spLocks noGrp="1" noChangeArrowheads="1"/>
          </p:cNvSpPr>
          <p:nvPr>
            <p:ph type="body" idx="1"/>
          </p:nvPr>
        </p:nvSpPr>
        <p:spPr>
          <a:xfrm>
            <a:off x="838200" y="2362200"/>
            <a:ext cx="7693025" cy="3962400"/>
          </a:xfrm>
        </p:spPr>
        <p:txBody>
          <a:bodyPr>
            <a:normAutofit lnSpcReduction="10000"/>
          </a:bodyPr>
          <a:lstStyle/>
          <a:p>
            <a:r>
              <a:rPr lang="en-US" dirty="0" smtClean="0"/>
              <a:t>You can reposition a worksheet by dragging its sheet tab to a new location.</a:t>
            </a:r>
          </a:p>
          <a:p>
            <a:r>
              <a:rPr lang="en-US" dirty="0" smtClean="0"/>
              <a:t>You can keep the sheet tabs organized by hiding the worksheets you do not need to view. </a:t>
            </a:r>
          </a:p>
          <a:p>
            <a:r>
              <a:rPr lang="en-US" dirty="0" smtClean="0"/>
              <a:t>By default, each workbook contains three worksheets. You can always add or delete worksheets as needed to accommodate your data.</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Worksheets Within a Workbook (continued)</a:t>
            </a:r>
            <a:endParaRPr lang="en-US" dirty="0"/>
          </a:p>
        </p:txBody>
      </p:sp>
      <p:sp>
        <p:nvSpPr>
          <p:cNvPr id="3" name="Content Placeholder 2"/>
          <p:cNvSpPr>
            <a:spLocks noGrp="1"/>
          </p:cNvSpPr>
          <p:nvPr>
            <p:ph idx="1"/>
          </p:nvPr>
        </p:nvSpPr>
        <p:spPr/>
        <p:txBody>
          <a:bodyPr/>
          <a:lstStyle/>
          <a:p>
            <a:r>
              <a:rPr lang="en-US" sz="2400" dirty="0" smtClean="0"/>
              <a:t>Sheet tab being repositioned</a:t>
            </a:r>
            <a:endParaRPr lang="en-US" sz="2400" dirty="0"/>
          </a:p>
        </p:txBody>
      </p:sp>
      <p:sp>
        <p:nvSpPr>
          <p:cNvPr id="4" name="Slide Number Placeholder 3"/>
          <p:cNvSpPr>
            <a:spLocks noGrp="1"/>
          </p:cNvSpPr>
          <p:nvPr>
            <p:ph type="sldNum" sz="quarter" idx="10"/>
          </p:nvPr>
        </p:nvSpPr>
        <p:spPr/>
        <p:txBody>
          <a:bodyPr/>
          <a:lstStyle/>
          <a:p>
            <a:pPr>
              <a:defRPr/>
            </a:pPr>
            <a:fld id="{169357B5-0756-4F1C-8CE0-A38FD7FF2699}" type="slidenum">
              <a:rPr lang="en-US" smtClean="0"/>
              <a:pPr>
                <a:defRPr/>
              </a:pPr>
              <a:t>9</a:t>
            </a:fld>
            <a:endParaRPr lang="en-US" dirty="0"/>
          </a:p>
        </p:txBody>
      </p:sp>
      <p:pic>
        <p:nvPicPr>
          <p:cNvPr id="2050" name="Picture 2"/>
          <p:cNvPicPr>
            <a:picLocks noChangeAspect="1" noChangeArrowheads="1"/>
          </p:cNvPicPr>
          <p:nvPr/>
        </p:nvPicPr>
        <p:blipFill>
          <a:blip r:embed="rId2"/>
          <a:srcRect/>
          <a:stretch>
            <a:fillRect/>
          </a:stretch>
        </p:blipFill>
        <p:spPr bwMode="auto">
          <a:xfrm>
            <a:off x="1295400" y="2938836"/>
            <a:ext cx="6858000" cy="327496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apsules">
  <a:themeElements>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fontScheme name="Capsul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
      <a:clrScheme name="Capsules 9">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0">
        <a:dk1>
          <a:srgbClr val="003366"/>
        </a:dk1>
        <a:lt1>
          <a:srgbClr val="FFFFFF"/>
        </a:lt1>
        <a:dk2>
          <a:srgbClr val="006666"/>
        </a:dk2>
        <a:lt2>
          <a:srgbClr val="666699"/>
        </a:lt2>
        <a:accent1>
          <a:srgbClr val="009999"/>
        </a:accent1>
        <a:accent2>
          <a:srgbClr val="99CC99"/>
        </a:accent2>
        <a:accent3>
          <a:srgbClr val="FFFFFF"/>
        </a:accent3>
        <a:accent4>
          <a:srgbClr val="002A56"/>
        </a:accent4>
        <a:accent5>
          <a:srgbClr val="AACACA"/>
        </a:accent5>
        <a:accent6>
          <a:srgbClr val="8AB9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
      <a:clrScheme name="Capsules 11">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12">
        <a:dk1>
          <a:srgbClr val="003366"/>
        </a:dk1>
        <a:lt1>
          <a:srgbClr val="FFFFFF"/>
        </a:lt1>
        <a:dk2>
          <a:srgbClr val="006666"/>
        </a:dk2>
        <a:lt2>
          <a:srgbClr val="666699"/>
        </a:lt2>
        <a:accent1>
          <a:srgbClr val="33CCCC"/>
        </a:accent1>
        <a:accent2>
          <a:srgbClr val="009999"/>
        </a:accent2>
        <a:accent3>
          <a:srgbClr val="FFFFFF"/>
        </a:accent3>
        <a:accent4>
          <a:srgbClr val="002A56"/>
        </a:accent4>
        <a:accent5>
          <a:srgbClr val="ADE2E2"/>
        </a:accent5>
        <a:accent6>
          <a:srgbClr val="008A8A"/>
        </a:accent6>
        <a:hlink>
          <a:srgbClr val="00CC66"/>
        </a:hlink>
        <a:folHlink>
          <a:srgbClr val="CC99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asewark Office 2010 Intro">
    <a:dk1>
      <a:srgbClr val="003366"/>
    </a:dk1>
    <a:lt1>
      <a:srgbClr val="FFFFFF"/>
    </a:lt1>
    <a:dk2>
      <a:srgbClr val="006060"/>
    </a:dk2>
    <a:lt2>
      <a:srgbClr val="666699"/>
    </a:lt2>
    <a:accent1>
      <a:srgbClr val="006060"/>
    </a:accent1>
    <a:accent2>
      <a:srgbClr val="339933"/>
    </a:accent2>
    <a:accent3>
      <a:srgbClr val="FFFFFF"/>
    </a:accent3>
    <a:accent4>
      <a:srgbClr val="009900"/>
    </a:accent4>
    <a:accent5>
      <a:srgbClr val="AACACA"/>
    </a:accent5>
    <a:accent6>
      <a:srgbClr val="009900"/>
    </a:accent6>
    <a:hlink>
      <a:srgbClr val="2B92FF"/>
    </a:hlink>
    <a:folHlink>
      <a:srgbClr val="CC99FF"/>
    </a:folHlink>
  </a:clrScheme>
</a:themeOverride>
</file>

<file path=docProps/app.xml><?xml version="1.0" encoding="utf-8"?>
<Properties xmlns="http://schemas.openxmlformats.org/officeDocument/2006/extended-properties" xmlns:vt="http://schemas.openxmlformats.org/officeDocument/2006/docPropsVTypes">
  <Template/>
  <TotalTime>6818</TotalTime>
  <Words>742</Words>
  <Application>Microsoft Office PowerPoint</Application>
  <PresentationFormat>On-screen Show (4:3)</PresentationFormat>
  <Paragraphs>114</Paragraphs>
  <Slides>18</Slides>
  <Notes>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Capsules</vt:lpstr>
      <vt:lpstr>Excel Lesson 7 Working with Multiple Worksheets  and Workbooks</vt:lpstr>
      <vt:lpstr>Objectives</vt:lpstr>
      <vt:lpstr>Objectives (continued)</vt:lpstr>
      <vt:lpstr>Vocabulary</vt:lpstr>
      <vt:lpstr>Moving Between Worksheets</vt:lpstr>
      <vt:lpstr>Moving Between Worksheets (continued)</vt:lpstr>
      <vt:lpstr>Identifying Worksheets</vt:lpstr>
      <vt:lpstr>Managing Worksheets Within a Workbook</vt:lpstr>
      <vt:lpstr>Managing Worksheets Within a Workbook (continued)</vt:lpstr>
      <vt:lpstr>Consolidating Workbook Data</vt:lpstr>
      <vt:lpstr>Consolidating Workbook Data (continued)</vt:lpstr>
      <vt:lpstr>Consolidating Workbook Data (continued)</vt:lpstr>
      <vt:lpstr>Printing a Workbook</vt:lpstr>
      <vt:lpstr>Printing a Workbook (continued)</vt:lpstr>
      <vt:lpstr>Working with Multiple Workbooks</vt:lpstr>
      <vt:lpstr>Summary</vt:lpstr>
      <vt:lpstr>Summary (continued)</vt:lpstr>
      <vt:lpstr>Summary (continued)</vt:lpstr>
    </vt:vector>
  </TitlesOfParts>
  <Company>Course Technology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Excel Lesson 7 Working with Multiple Worksheets and Workbooks</dc:title>
  <dc:creator/>
  <cp:lastModifiedBy>Amanda Lyons</cp:lastModifiedBy>
  <cp:revision>243</cp:revision>
  <dcterms:created xsi:type="dcterms:W3CDTF">2001-06-11T01:47:29Z</dcterms:created>
  <dcterms:modified xsi:type="dcterms:W3CDTF">2010-09-20T13:30:15Z</dcterms:modified>
</cp:coreProperties>
</file>